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Roboto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4635" y="2983880"/>
            <a:ext cx="13821448" cy="313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9"/>
              </a:lnSpc>
            </a:pPr>
            <a:r>
              <a:rPr lang="en-US" sz="6849" b="1" spc="205">
                <a:solidFill>
                  <a:srgbClr val="0CC0DF"/>
                </a:solidFill>
                <a:latin typeface="Roboto Bold"/>
                <a:ea typeface="Roboto Bold"/>
                <a:cs typeface="Roboto Bold"/>
                <a:sym typeface="Roboto Bold"/>
              </a:rPr>
              <a:t>Troubles du neurodéveloppement : recommandations HAS 2020 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077964" y="124756"/>
            <a:ext cx="14319520" cy="9755173"/>
          </a:xfrm>
          <a:custGeom>
            <a:avLst/>
            <a:gdLst/>
            <a:ahLst/>
            <a:cxnLst/>
            <a:rect l="l" t="t" r="r" b="b"/>
            <a:pathLst>
              <a:path w="14319520" h="9755173">
                <a:moveTo>
                  <a:pt x="0" y="0"/>
                </a:moveTo>
                <a:lnTo>
                  <a:pt x="14319520" y="0"/>
                </a:lnTo>
                <a:lnTo>
                  <a:pt x="14319520" y="9755174"/>
                </a:lnTo>
                <a:lnTo>
                  <a:pt x="0" y="97551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216727" y="0"/>
            <a:ext cx="13854545" cy="10287000"/>
          </a:xfrm>
          <a:custGeom>
            <a:avLst/>
            <a:gdLst/>
            <a:ahLst/>
            <a:cxnLst/>
            <a:rect l="l" t="t" r="r" b="b"/>
            <a:pathLst>
              <a:path w="13854545" h="10287000">
                <a:moveTo>
                  <a:pt x="0" y="0"/>
                </a:moveTo>
                <a:lnTo>
                  <a:pt x="13854546" y="0"/>
                </a:lnTo>
                <a:lnTo>
                  <a:pt x="138545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0" y="3093852"/>
            <a:ext cx="18011436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3"/>
              </a:lnSpc>
              <a:spcBef>
                <a:spcPct val="0"/>
              </a:spcBef>
            </a:pPr>
            <a:r>
              <a:rPr lang="en-US" sz="3686" b="1" spc="110">
                <a:solidFill>
                  <a:srgbClr val="5CE1E6"/>
                </a:solidFill>
                <a:latin typeface="Roboto Bold"/>
                <a:ea typeface="Roboto Bold"/>
                <a:cs typeface="Roboto Bold"/>
                <a:sym typeface="Roboto Bold"/>
              </a:rPr>
              <a:t>OBJECTIFS</a:t>
            </a:r>
          </a:p>
          <a:p>
            <a:pPr algn="ctr">
              <a:lnSpc>
                <a:spcPts val="4423"/>
              </a:lnSpc>
              <a:spcBef>
                <a:spcPct val="0"/>
              </a:spcBef>
            </a:pPr>
            <a:endParaRPr lang="en-US" sz="3686" b="1" spc="110">
              <a:solidFill>
                <a:srgbClr val="5CE1E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3823"/>
              </a:lnSpc>
              <a:spcBef>
                <a:spcPct val="0"/>
              </a:spcBef>
            </a:pPr>
            <a:r>
              <a:rPr lang="en-US" sz="3186" b="1" spc="95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-Harmoniser les pratiques de repérage et d’orientation des enfants ayant un trouble du neurodéveloppement(TND)</a:t>
            </a:r>
          </a:p>
          <a:p>
            <a:pPr algn="ctr">
              <a:lnSpc>
                <a:spcPts val="3823"/>
              </a:lnSpc>
              <a:spcBef>
                <a:spcPct val="0"/>
              </a:spcBef>
            </a:pPr>
            <a:endParaRPr lang="en-US" sz="3186" b="1" spc="95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3823"/>
              </a:lnSpc>
              <a:spcBef>
                <a:spcPct val="0"/>
              </a:spcBef>
            </a:pPr>
            <a:r>
              <a:rPr lang="en-US" sz="3186" b="1" spc="95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-Optimiser le parcours de l’enfant et de sa famille, depuis l’identification des signes d’alerte d’un TND jusqu’à l’orientation vers une intervention précoce et/ou une équipe de diagnostic et de prise en charge de 2e ligne.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0" y="1009650"/>
            <a:ext cx="18152329" cy="77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3272" b="1" spc="98">
                <a:solidFill>
                  <a:srgbClr val="0CC0DF"/>
                </a:solidFill>
                <a:latin typeface="Roboto Bold"/>
                <a:ea typeface="Roboto Bold"/>
                <a:cs typeface="Roboto Bold"/>
                <a:sym typeface="Roboto Bold"/>
              </a:rPr>
              <a:t>DEFINITION</a:t>
            </a:r>
          </a:p>
          <a:p>
            <a:pPr algn="ctr">
              <a:lnSpc>
                <a:spcPts val="3206"/>
              </a:lnSpc>
            </a:pPr>
            <a:endParaRPr lang="en-US" sz="3272" b="1" spc="98">
              <a:solidFill>
                <a:srgbClr val="0CC0D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3206"/>
              </a:lnSpc>
            </a:pPr>
            <a:endParaRPr lang="en-US" sz="3272" b="1" spc="98">
              <a:solidFill>
                <a:srgbClr val="0CC0D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TND débutent durant la période du développement et regroupent : 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endParaRPr lang="en-US" sz="3872" b="1" spc="116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-les handicaps intellectuels (trouble du développement intellectuel)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-les troubles de la communication 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-le trouble du spectre de l’autisme 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-le trouble spécifique des apprentissages (lecture, expression écrite et déficit du calcul) ; 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-les troubles moteurs (trouble développemental de la coordination, mouvements stéréotypés, tics) ; </a:t>
            </a:r>
          </a:p>
          <a:p>
            <a:pPr algn="l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-le déficit de l’attention/hyperactivité ; </a:t>
            </a:r>
          </a:p>
          <a:p>
            <a:pPr algn="ctr">
              <a:lnSpc>
                <a:spcPts val="4646"/>
              </a:lnSpc>
              <a:spcBef>
                <a:spcPct val="0"/>
              </a:spcBef>
            </a:pPr>
            <a:r>
              <a:rPr lang="en-US" sz="3872" b="1" spc="11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3222163" y="-146105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0" y="647700"/>
            <a:ext cx="18288000" cy="873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649" b="1" spc="109" dirty="0">
                <a:solidFill>
                  <a:srgbClr val="0CC0DF"/>
                </a:solidFill>
                <a:latin typeface="Roboto Bold"/>
                <a:ea typeface="Roboto Bold"/>
                <a:cs typeface="Roboto Bold"/>
                <a:sym typeface="Roboto Bold"/>
              </a:rPr>
              <a:t>FACTEURS DE RISQUE DE TND</a:t>
            </a:r>
          </a:p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649" b="1" spc="109" dirty="0" err="1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Facteurs</a:t>
            </a:r>
            <a:r>
              <a:rPr lang="en-US" sz="3649" b="1" spc="109" dirty="0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 de haut </a:t>
            </a:r>
            <a:r>
              <a:rPr lang="en-US" sz="3649" b="1" spc="109" dirty="0" err="1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risque</a:t>
            </a:r>
            <a:r>
              <a:rPr lang="en-US" sz="3649" b="1" spc="109" dirty="0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 de TND </a:t>
            </a:r>
          </a:p>
          <a:p>
            <a:pPr algn="ctr">
              <a:lnSpc>
                <a:spcPts val="4379"/>
              </a:lnSpc>
              <a:spcBef>
                <a:spcPct val="0"/>
              </a:spcBef>
            </a:pPr>
            <a:endParaRPr lang="en-US" sz="3649" b="1" spc="109" dirty="0">
              <a:solidFill>
                <a:srgbClr val="E7626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La grande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prématurité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(&lt; 32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semaines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d’aménorrhée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[SA])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prématurés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&lt; 37 SA avec retard de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croissance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intra-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utérin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(RCIU) &lt; 3e percentile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ou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&lt; - 2 DS 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encéphalopathie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supposée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hypoxo-ischémique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ayant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indication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d’hypothermie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thérapeutique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 accident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vasculaire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cérébral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(AVC)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artériel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périnatal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diagnostiqué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entre la 20e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semaine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de vie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foetale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et le 28e jour de vie y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compris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chez le nouveau-né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prématuré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anomalies de la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croissance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cérébrale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: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microcéphalie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avec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périmètre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crânien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&lt; - 2 DS à la naissance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vérifiée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secondairement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ou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macrocéphalie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&gt; + 3 DS pour le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terme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persistant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après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seconde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349" b="1" spc="100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mesure</a:t>
            </a:r>
            <a:r>
              <a:rPr lang="en-US" sz="3349" b="1" spc="100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0" y="1019175"/>
            <a:ext cx="18288000" cy="876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</a:pPr>
            <a:r>
              <a:rPr lang="en-US" sz="3949" b="1" spc="118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Facteurs de haut risque de TND (2)</a:t>
            </a:r>
          </a:p>
          <a:p>
            <a:pPr algn="ctr">
              <a:lnSpc>
                <a:spcPts val="4739"/>
              </a:lnSpc>
            </a:pPr>
            <a:endParaRPr lang="en-US" sz="3949" b="1" spc="118">
              <a:solidFill>
                <a:srgbClr val="E7626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Des antécédents familiaux de TND sévère au premier degré (frère ou soeur ou parent)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infections congénitales symptomatiques à cytomégalovirus  et autres foetopathies infectieuses : toxoplasmose, Zika, rubéole… 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méningo-encéphalites bactériennes et virales )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cardiopathies congénitales complexes opérées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exposition prénatale à un toxique majeur : certains antiépileptiques (valproate de sodium)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019"/>
              </a:lnSpc>
              <a:spcBef>
                <a:spcPct val="0"/>
              </a:spcBef>
            </a:pPr>
            <a:r>
              <a:rPr lang="en-US" sz="3349" b="1" spc="10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exposition sévère à l’alcool et/ou avec signes de foetopathie  </a:t>
            </a:r>
          </a:p>
          <a:p>
            <a:pPr algn="l">
              <a:lnSpc>
                <a:spcPts val="4019"/>
              </a:lnSpc>
              <a:spcBef>
                <a:spcPct val="0"/>
              </a:spcBef>
            </a:pPr>
            <a:endParaRPr lang="en-US" sz="3349" b="1" spc="10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899"/>
              </a:lnSpc>
              <a:spcBef>
                <a:spcPct val="0"/>
              </a:spcBef>
            </a:pPr>
            <a:r>
              <a:rPr lang="en-US" sz="3249" b="1" spc="97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chirurgie majeure, prolongée et répétée (cardiaque, cérébrale, abdominale, thoracique)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44267" y="0"/>
            <a:ext cx="17543733" cy="978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  <a:spcBef>
                <a:spcPct val="0"/>
              </a:spcBef>
            </a:pPr>
            <a:r>
              <a:rPr lang="en-US" sz="3949" b="1" spc="118" dirty="0" err="1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Facteurs</a:t>
            </a:r>
            <a:r>
              <a:rPr lang="en-US" sz="3949" b="1" spc="118" dirty="0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3949" b="1" spc="118" dirty="0" err="1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risque</a:t>
            </a:r>
            <a:r>
              <a:rPr lang="en-US" sz="3949" b="1" spc="118" dirty="0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49" b="1" spc="118" dirty="0" err="1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modéré</a:t>
            </a:r>
            <a:r>
              <a:rPr lang="en-US" sz="3949" b="1" spc="118" dirty="0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 de TND</a:t>
            </a:r>
            <a:r>
              <a:rPr lang="en-US" sz="3949" b="1" spc="118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>
              <a:lnSpc>
                <a:spcPts val="4739"/>
              </a:lnSpc>
              <a:spcBef>
                <a:spcPct val="0"/>
              </a:spcBef>
            </a:pPr>
            <a:endParaRPr lang="en-US" sz="3949" b="1" spc="118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prématurité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modérée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et tardive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 petit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poids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de naissance : &lt; 3e percentile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ou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&lt; - 2 DS pour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l’AG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et le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sexe</a:t>
            </a: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Les malformations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cérébrales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ou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cérébelleuses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pronostic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indéterminé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agénésie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ou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dysgénésie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isolée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du corps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calleux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ventriculomégalie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&gt; 15 mm, petit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cervelet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avec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ou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sans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anomalie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du vermis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cérébelleux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, malformations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kystiques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de la fosse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postérieure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encéphalopathie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supposée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hypoxo-ischémique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de grade 1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exposition à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l’alcool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significative sans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signe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foetopathie</a:t>
            </a: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 exposition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prénatale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à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substance psychoactive (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médicaments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psychotropes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, substances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illicites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) 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Un choc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septique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avec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hémoculture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positive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Méningo-encéphalites</a:t>
            </a:r>
            <a:r>
              <a:rPr lang="en-US" sz="3149" b="1" spc="94" dirty="0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à </a:t>
            </a:r>
            <a:r>
              <a:rPr lang="en-US" sz="3149" b="1" spc="94" dirty="0" err="1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entérovirus</a:t>
            </a:r>
            <a:endParaRPr lang="en-US" sz="3149" b="1" spc="94" dirty="0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44267" y="1733550"/>
            <a:ext cx="17543733" cy="814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  <a:spcBef>
                <a:spcPct val="0"/>
              </a:spcBef>
            </a:pPr>
            <a:r>
              <a:rPr lang="en-US" sz="4249" b="1" spc="127">
                <a:solidFill>
                  <a:srgbClr val="E76262"/>
                </a:solidFill>
                <a:latin typeface="Roboto Bold"/>
                <a:ea typeface="Roboto Bold"/>
                <a:cs typeface="Roboto Bold"/>
                <a:sym typeface="Roboto Bold"/>
              </a:rPr>
              <a:t>L’environnement de l’enfant</a:t>
            </a:r>
          </a:p>
          <a:p>
            <a:pPr algn="ctr">
              <a:lnSpc>
                <a:spcPts val="5099"/>
              </a:lnSpc>
              <a:spcBef>
                <a:spcPct val="0"/>
              </a:spcBef>
            </a:pPr>
            <a:endParaRPr lang="en-US" sz="4249" b="1" spc="127">
              <a:solidFill>
                <a:srgbClr val="E7626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4249" b="1" spc="127">
              <a:solidFill>
                <a:srgbClr val="E7626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979"/>
              </a:lnSpc>
              <a:spcBef>
                <a:spcPct val="0"/>
              </a:spcBef>
            </a:pPr>
            <a:r>
              <a:rPr lang="en-US" sz="4149" b="1" spc="124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4149" b="1" spc="124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peut suggérer des circonstances à prendre en compte :</a:t>
            </a:r>
          </a:p>
          <a:p>
            <a:pPr algn="l">
              <a:lnSpc>
                <a:spcPts val="4979"/>
              </a:lnSpc>
              <a:spcBef>
                <a:spcPct val="0"/>
              </a:spcBef>
            </a:pPr>
            <a:endParaRPr lang="en-US" sz="4149" b="1" spc="124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979"/>
              </a:lnSpc>
              <a:spcBef>
                <a:spcPct val="0"/>
              </a:spcBef>
            </a:pPr>
            <a:r>
              <a:rPr lang="en-US" sz="4149" b="1" spc="124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 -vulnérabilité socio-économique élevée : sans domicile fixe, seuil de pauvreté, parent isolé, faible niveau scolaire parental, etc. ; </a:t>
            </a:r>
          </a:p>
          <a:p>
            <a:pPr algn="l">
              <a:lnSpc>
                <a:spcPts val="4979"/>
              </a:lnSpc>
              <a:spcBef>
                <a:spcPct val="0"/>
              </a:spcBef>
            </a:pPr>
            <a:endParaRPr lang="en-US" sz="4149" b="1" spc="124">
              <a:solidFill>
                <a:srgbClr val="D49E2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4979"/>
              </a:lnSpc>
              <a:spcBef>
                <a:spcPct val="0"/>
              </a:spcBef>
            </a:pPr>
            <a:r>
              <a:rPr lang="en-US" sz="4149" b="1" spc="124">
                <a:solidFill>
                  <a:srgbClr val="D49E26"/>
                </a:solidFill>
                <a:latin typeface="Roboto Bold"/>
                <a:ea typeface="Roboto Bold"/>
                <a:cs typeface="Roboto Bold"/>
                <a:sym typeface="Roboto Bold"/>
              </a:rPr>
              <a:t>- vulnérabilité psychoaffective : violence conjugale/intrafamiliale, antécédents d’expériences négatives vécues par la mère, exposition de l’enfant à des maltraitances ou négligence grave, difficultés psychologiques ou psychiatriques actuelles dans le milieu familial,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2934628" y="118780"/>
            <a:ext cx="13582817" cy="10168220"/>
          </a:xfrm>
          <a:custGeom>
            <a:avLst/>
            <a:gdLst/>
            <a:ahLst/>
            <a:cxnLst/>
            <a:rect l="l" t="t" r="r" b="b"/>
            <a:pathLst>
              <a:path w="13582817" h="10168220">
                <a:moveTo>
                  <a:pt x="0" y="0"/>
                </a:moveTo>
                <a:lnTo>
                  <a:pt x="13582817" y="0"/>
                </a:lnTo>
                <a:lnTo>
                  <a:pt x="13582817" y="10168220"/>
                </a:lnTo>
                <a:lnTo>
                  <a:pt x="0" y="10168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216" b="-1486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3286060" y="117675"/>
            <a:ext cx="12390324" cy="10051650"/>
          </a:xfrm>
          <a:custGeom>
            <a:avLst/>
            <a:gdLst/>
            <a:ahLst/>
            <a:cxnLst/>
            <a:rect l="l" t="t" r="r" b="b"/>
            <a:pathLst>
              <a:path w="12390324" h="10051650">
                <a:moveTo>
                  <a:pt x="0" y="0"/>
                </a:moveTo>
                <a:lnTo>
                  <a:pt x="12390324" y="0"/>
                </a:lnTo>
                <a:lnTo>
                  <a:pt x="12390324" y="10051650"/>
                </a:lnTo>
                <a:lnTo>
                  <a:pt x="0" y="10051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544</Words>
  <Application>Microsoft Office PowerPoint</Application>
  <PresentationFormat>Personnalisé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Roboto Bold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du neurodéveloppement</dc:title>
  <cp:lastModifiedBy>Samuel ROUJOU</cp:lastModifiedBy>
  <cp:revision>2</cp:revision>
  <dcterms:created xsi:type="dcterms:W3CDTF">2006-08-16T00:00:00Z</dcterms:created>
  <dcterms:modified xsi:type="dcterms:W3CDTF">2025-12-01T18:25:45Z</dcterms:modified>
  <dc:identifier>DAG2ge1wODI</dc:identifier>
</cp:coreProperties>
</file>